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289" r:id="rId4"/>
    <p:sldId id="290" r:id="rId5"/>
    <p:sldId id="283" r:id="rId6"/>
    <p:sldId id="286" r:id="rId7"/>
    <p:sldId id="287" r:id="rId8"/>
    <p:sldId id="291" r:id="rId9"/>
    <p:sldId id="292" r:id="rId10"/>
    <p:sldId id="284" r:id="rId11"/>
    <p:sldId id="293" r:id="rId12"/>
    <p:sldId id="296" r:id="rId13"/>
    <p:sldId id="297" r:id="rId14"/>
    <p:sldId id="300" r:id="rId15"/>
    <p:sldId id="299" r:id="rId16"/>
    <p:sldId id="30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07" autoAdjust="0"/>
    <p:restoredTop sz="94709" autoAdjust="0"/>
  </p:normalViewPr>
  <p:slideViewPr>
    <p:cSldViewPr>
      <p:cViewPr>
        <p:scale>
          <a:sx n="66" d="100"/>
          <a:sy n="66" d="100"/>
        </p:scale>
        <p:origin x="-1771" y="-4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69C1-4514-4066-AA3E-F955CC78561F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83929-BCD1-41CE-A4D4-CCCC815309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73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69C1-4514-4066-AA3E-F955CC78561F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83929-BCD1-41CE-A4D4-CCCC815309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123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69C1-4514-4066-AA3E-F955CC78561F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83929-BCD1-41CE-A4D4-CCCC815309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833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69C1-4514-4066-AA3E-F955CC78561F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83929-BCD1-41CE-A4D4-CCCC815309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598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69C1-4514-4066-AA3E-F955CC78561F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83929-BCD1-41CE-A4D4-CCCC815309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083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69C1-4514-4066-AA3E-F955CC78561F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83929-BCD1-41CE-A4D4-CCCC815309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488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69C1-4514-4066-AA3E-F955CC78561F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83929-BCD1-41CE-A4D4-CCCC815309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849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69C1-4514-4066-AA3E-F955CC78561F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83929-BCD1-41CE-A4D4-CCCC815309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629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69C1-4514-4066-AA3E-F955CC78561F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83929-BCD1-41CE-A4D4-CCCC815309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01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69C1-4514-4066-AA3E-F955CC78561F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83929-BCD1-41CE-A4D4-CCCC815309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7324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69C1-4514-4066-AA3E-F955CC78561F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83929-BCD1-41CE-A4D4-CCCC815309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127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969C1-4514-4066-AA3E-F955CC78561F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83929-BCD1-41CE-A4D4-CCCC815309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8442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716016" y="170133"/>
            <a:ext cx="4248472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You are interested in going to England to study music in the summer and you have seen this advertisement in a magazine. Using the notes you have made, write to </a:t>
            </a:r>
            <a:r>
              <a:rPr lang="en-GB" sz="1400" dirty="0" err="1" smtClean="0"/>
              <a:t>Charlesworth</a:t>
            </a:r>
            <a:r>
              <a:rPr lang="en-GB" sz="1400" dirty="0" smtClean="0"/>
              <a:t> House asking for more information.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4700881" y="1419954"/>
            <a:ext cx="424847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Write a </a:t>
            </a:r>
            <a:r>
              <a:rPr lang="en-GB" sz="1400" b="1" dirty="0" smtClean="0"/>
              <a:t>letter </a:t>
            </a:r>
            <a:r>
              <a:rPr lang="en-GB" sz="1400" dirty="0" smtClean="0"/>
              <a:t>of between </a:t>
            </a:r>
            <a:r>
              <a:rPr lang="en-GB" sz="1400" b="1" dirty="0" smtClean="0"/>
              <a:t>120-150 </a:t>
            </a:r>
            <a:r>
              <a:rPr lang="en-GB" sz="1400" dirty="0" smtClean="0"/>
              <a:t>words in an appropriate style. </a:t>
            </a:r>
            <a:endParaRPr lang="en-GB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395536" y="182775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7030A0"/>
                </a:solidFill>
              </a:rPr>
              <a:t>Find the following information from the task.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95536" y="885058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Type of text 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94234" y="1637380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Recipient.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95536" y="200671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Register.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051720" y="885058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Letter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050418" y="1652384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Dear Sir / Madam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050418" y="199580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Formal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80619" y="2581955"/>
            <a:ext cx="3902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Write the direct questions.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95536" y="12830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Aim.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050418" y="1283052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Ask for information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66" y="1990938"/>
            <a:ext cx="4241701" cy="2638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169" y="4645375"/>
            <a:ext cx="2338389" cy="2174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413700" y="3156379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How much does a course from July 16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to August 15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cost?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13700" y="3772072"/>
            <a:ext cx="3902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Is the weekly excursion included in the price?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49757" y="4250583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How long are the classes and how many are there per day?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49756" y="4918005"/>
            <a:ext cx="3902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Are classes private or in groups?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29611" y="5320733"/>
            <a:ext cx="3902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Please send me more publicity materials.</a:t>
            </a:r>
          </a:p>
        </p:txBody>
      </p:sp>
    </p:spTree>
    <p:extLst>
      <p:ext uri="{BB962C8B-B14F-4D97-AF65-F5344CB8AC3E}">
        <p14:creationId xmlns:p14="http://schemas.microsoft.com/office/powerpoint/2010/main" val="1363264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5" grpId="0"/>
      <p:bldP spid="47" grpId="0"/>
      <p:bldP spid="48" grpId="0"/>
      <p:bldP spid="56" grpId="0"/>
      <p:bldP spid="59" grpId="0"/>
      <p:bldP spid="6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395536" y="182775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7030A0"/>
                </a:solidFill>
              </a:rPr>
              <a:t>Asking for information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4227" y="836712"/>
            <a:ext cx="3902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Look at the following direct question. 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07726" y="1854093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How much does a course from July 16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to August 15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cost?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752233" y="1854093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B050"/>
                </a:solidFill>
              </a:rPr>
              <a:t>I would like to know the price of a one month course from July 16</a:t>
            </a:r>
            <a:r>
              <a:rPr lang="en-GB" sz="1400" b="1" baseline="30000" dirty="0" smtClean="0">
                <a:solidFill>
                  <a:srgbClr val="00B050"/>
                </a:solidFill>
              </a:rPr>
              <a:t>th</a:t>
            </a:r>
            <a:r>
              <a:rPr lang="en-GB" sz="1400" b="1" dirty="0" smtClean="0">
                <a:solidFill>
                  <a:srgbClr val="00B050"/>
                </a:solidFill>
              </a:rPr>
              <a:t> to August 15</a:t>
            </a:r>
            <a:r>
              <a:rPr lang="en-GB" sz="1400" b="1" baseline="30000" dirty="0" smtClean="0">
                <a:solidFill>
                  <a:srgbClr val="00B050"/>
                </a:solidFill>
              </a:rPr>
              <a:t>th</a:t>
            </a:r>
            <a:r>
              <a:rPr lang="en-GB" sz="1400" b="1" dirty="0" smtClean="0">
                <a:solidFill>
                  <a:srgbClr val="00B050"/>
                </a:solidFill>
              </a:rPr>
              <a:t>.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92835" y="2808001"/>
            <a:ext cx="3902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Is the weekly excursion included in the price?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394227" y="3784360"/>
            <a:ext cx="3902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How </a:t>
            </a:r>
            <a:r>
              <a:rPr lang="en-GB" sz="1400" b="1" dirty="0" smtClean="0"/>
              <a:t>many hours of classes are </a:t>
            </a:r>
            <a:r>
              <a:rPr lang="en-GB" sz="1400" b="1" dirty="0"/>
              <a:t>there per day?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95536" y="4092137"/>
            <a:ext cx="3902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Are classes private or in groups?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83525" y="5157192"/>
            <a:ext cx="3902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Please send me more publicity materials.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4752231" y="2800231"/>
            <a:ext cx="3902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Could you ………………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840447" y="3784360"/>
            <a:ext cx="3902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I would be interested to know …………………………..</a:t>
            </a:r>
            <a:endParaRPr lang="en-GB" sz="14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4727440" y="5157191"/>
            <a:ext cx="3902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If you have…………………….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760976" y="842090"/>
            <a:ext cx="39027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Complete the following as indirect questions.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87824" y="4399914"/>
            <a:ext cx="9312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Combine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3131840" y="4215506"/>
            <a:ext cx="216024" cy="1538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83583" y="6033025"/>
            <a:ext cx="53995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B050"/>
                </a:solidFill>
              </a:rPr>
              <a:t>Check if the sentence needs a question mark!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83583" y="6371579"/>
            <a:ext cx="7626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B050"/>
                </a:solidFill>
              </a:rPr>
              <a:t>Word order : “Statement” form. (No auxiliary verb,  Subject + Verb)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83583" y="5750250"/>
            <a:ext cx="7922189" cy="967184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483583" y="5753744"/>
            <a:ext cx="776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RULES</a:t>
            </a:r>
          </a:p>
        </p:txBody>
      </p:sp>
    </p:spTree>
    <p:extLst>
      <p:ext uri="{BB962C8B-B14F-4D97-AF65-F5344CB8AC3E}">
        <p14:creationId xmlns:p14="http://schemas.microsoft.com/office/powerpoint/2010/main" val="401592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395536" y="182775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7030A0"/>
                </a:solidFill>
              </a:rPr>
              <a:t>Asking for information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4227" y="836712"/>
            <a:ext cx="3902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Look at the following direct question. 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07726" y="1854093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How much does a course from July 16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to August 15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cost?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752233" y="1854093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B050"/>
                </a:solidFill>
              </a:rPr>
              <a:t>I would like to know the price of a one month course from July 16</a:t>
            </a:r>
            <a:r>
              <a:rPr lang="en-GB" sz="1400" b="1" baseline="30000" dirty="0" smtClean="0">
                <a:solidFill>
                  <a:srgbClr val="00B050"/>
                </a:solidFill>
              </a:rPr>
              <a:t>th</a:t>
            </a:r>
            <a:r>
              <a:rPr lang="en-GB" sz="1400" b="1" dirty="0" smtClean="0">
                <a:solidFill>
                  <a:srgbClr val="00B050"/>
                </a:solidFill>
              </a:rPr>
              <a:t> to August 15</a:t>
            </a:r>
            <a:r>
              <a:rPr lang="en-GB" sz="1400" b="1" baseline="30000" dirty="0" smtClean="0">
                <a:solidFill>
                  <a:srgbClr val="00B050"/>
                </a:solidFill>
              </a:rPr>
              <a:t>th</a:t>
            </a:r>
            <a:r>
              <a:rPr lang="en-GB" sz="1400" b="1" dirty="0" smtClean="0">
                <a:solidFill>
                  <a:srgbClr val="00B050"/>
                </a:solidFill>
              </a:rPr>
              <a:t>.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92835" y="2808001"/>
            <a:ext cx="3902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Is the weekly excursion included in the price?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4752231" y="2800231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Could you also indicate whether the cost of the excursions is included?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760976" y="842090"/>
            <a:ext cx="39027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Complete the following as indirect questions.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4227" y="3784360"/>
            <a:ext cx="3902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How </a:t>
            </a:r>
            <a:r>
              <a:rPr lang="en-GB" sz="1400" b="1" dirty="0" smtClean="0"/>
              <a:t>many hours of classes are </a:t>
            </a:r>
            <a:r>
              <a:rPr lang="en-GB" sz="1400" b="1" dirty="0"/>
              <a:t>there per day?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5536" y="4092137"/>
            <a:ext cx="3902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Are classes private or in groups?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987824" y="4399914"/>
            <a:ext cx="9312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Combine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3131840" y="4215506"/>
            <a:ext cx="216024" cy="1538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83583" y="6033025"/>
            <a:ext cx="53995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B050"/>
                </a:solidFill>
              </a:rPr>
              <a:t>Check if the sentence needs a question mark!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83583" y="6371579"/>
            <a:ext cx="7626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B050"/>
                </a:solidFill>
              </a:rPr>
              <a:t>Word order : “Statement” form. (No auxiliary verb,  Subject + Verb)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83583" y="5750250"/>
            <a:ext cx="7922189" cy="967184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483583" y="5753744"/>
            <a:ext cx="776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RULES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83525" y="5157192"/>
            <a:ext cx="3902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Please send me more publicity materials.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727440" y="5157191"/>
            <a:ext cx="3902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If you have…………………….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840447" y="3784360"/>
            <a:ext cx="3902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I would be interested to know …………………………..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327689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395536" y="182775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7030A0"/>
                </a:solidFill>
              </a:rPr>
              <a:t>Asking for information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4227" y="836712"/>
            <a:ext cx="3902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Look at the following direct question. 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07726" y="1854093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How much does a course from July 16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to August 15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cost?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752233" y="1854093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B050"/>
                </a:solidFill>
              </a:rPr>
              <a:t>I would like to know the price of a one month course from July 16</a:t>
            </a:r>
            <a:r>
              <a:rPr lang="en-GB" sz="1400" b="1" baseline="30000" dirty="0" smtClean="0">
                <a:solidFill>
                  <a:srgbClr val="00B050"/>
                </a:solidFill>
              </a:rPr>
              <a:t>th</a:t>
            </a:r>
            <a:r>
              <a:rPr lang="en-GB" sz="1400" b="1" dirty="0" smtClean="0">
                <a:solidFill>
                  <a:srgbClr val="00B050"/>
                </a:solidFill>
              </a:rPr>
              <a:t> to August 15</a:t>
            </a:r>
            <a:r>
              <a:rPr lang="en-GB" sz="1400" b="1" baseline="30000" dirty="0" smtClean="0">
                <a:solidFill>
                  <a:srgbClr val="00B050"/>
                </a:solidFill>
              </a:rPr>
              <a:t>th</a:t>
            </a:r>
            <a:r>
              <a:rPr lang="en-GB" sz="1400" b="1" dirty="0" smtClean="0">
                <a:solidFill>
                  <a:srgbClr val="00B050"/>
                </a:solidFill>
              </a:rPr>
              <a:t>.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92835" y="2808001"/>
            <a:ext cx="3902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Is the weekly excursion included in the price?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4752231" y="2800231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Could you also indicate whether the cost of the excursions is included?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760976" y="842090"/>
            <a:ext cx="39027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Complete the following as indirect questions.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4227" y="3784360"/>
            <a:ext cx="3902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How </a:t>
            </a:r>
            <a:r>
              <a:rPr lang="en-GB" sz="1400" b="1" dirty="0" smtClean="0"/>
              <a:t>many hours of classes are </a:t>
            </a:r>
            <a:r>
              <a:rPr lang="en-GB" sz="1400" b="1" dirty="0"/>
              <a:t>there per day?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5536" y="4092137"/>
            <a:ext cx="3902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Are classes private or in groups?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987824" y="4399914"/>
            <a:ext cx="9312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Combine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3131840" y="4215506"/>
            <a:ext cx="216024" cy="1538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83583" y="6033025"/>
            <a:ext cx="53995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B050"/>
                </a:solidFill>
              </a:rPr>
              <a:t>Check if the sentence needs a question mark!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83583" y="6371579"/>
            <a:ext cx="7626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B050"/>
                </a:solidFill>
              </a:rPr>
              <a:t>Word order : “Statement” form. (No auxiliary verb,  Subject + Verb)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83583" y="5750250"/>
            <a:ext cx="7922189" cy="967184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483583" y="5753744"/>
            <a:ext cx="776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RULES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83525" y="5157192"/>
            <a:ext cx="3902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Please send me more publicity materials.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727440" y="5157191"/>
            <a:ext cx="3902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If you have…………………….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840447" y="3784360"/>
            <a:ext cx="39027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I would be interested to know how many hours of lessons there are each day and whether tuition is private or in groups.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23681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395536" y="182775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7030A0"/>
                </a:solidFill>
              </a:rPr>
              <a:t>Asking for information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4227" y="836712"/>
            <a:ext cx="3902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Look at the following direct question. 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07726" y="1854093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How much does a course from July 16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to August 15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cost?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752233" y="1854093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B050"/>
                </a:solidFill>
              </a:rPr>
              <a:t>I would like to know the price of a one month course from July 16</a:t>
            </a:r>
            <a:r>
              <a:rPr lang="en-GB" sz="1400" b="1" baseline="30000" dirty="0" smtClean="0">
                <a:solidFill>
                  <a:srgbClr val="00B050"/>
                </a:solidFill>
              </a:rPr>
              <a:t>th</a:t>
            </a:r>
            <a:r>
              <a:rPr lang="en-GB" sz="1400" b="1" dirty="0" smtClean="0">
                <a:solidFill>
                  <a:srgbClr val="00B050"/>
                </a:solidFill>
              </a:rPr>
              <a:t> to August 15</a:t>
            </a:r>
            <a:r>
              <a:rPr lang="en-GB" sz="1400" b="1" baseline="30000" dirty="0" smtClean="0">
                <a:solidFill>
                  <a:srgbClr val="00B050"/>
                </a:solidFill>
              </a:rPr>
              <a:t>th</a:t>
            </a:r>
            <a:r>
              <a:rPr lang="en-GB" sz="1400" b="1" dirty="0" smtClean="0">
                <a:solidFill>
                  <a:srgbClr val="00B050"/>
                </a:solidFill>
              </a:rPr>
              <a:t>.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92835" y="2808001"/>
            <a:ext cx="3902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Is the weekly excursion included in the price?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4752231" y="2800231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Could you also indicate whether the cost of the excursions is included?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760976" y="842090"/>
            <a:ext cx="39027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Complete the following as indirect questions.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4227" y="3784360"/>
            <a:ext cx="3902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How </a:t>
            </a:r>
            <a:r>
              <a:rPr lang="en-GB" sz="1400" b="1" dirty="0" smtClean="0"/>
              <a:t>many hours of classes are </a:t>
            </a:r>
            <a:r>
              <a:rPr lang="en-GB" sz="1400" b="1" dirty="0"/>
              <a:t>there per day?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5536" y="4092137"/>
            <a:ext cx="3902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Are classes private or in groups?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987824" y="4399914"/>
            <a:ext cx="9312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Combine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3131840" y="4215506"/>
            <a:ext cx="216024" cy="1538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83583" y="6033025"/>
            <a:ext cx="53995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B050"/>
                </a:solidFill>
              </a:rPr>
              <a:t>Check if the sentence needs a question mark!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83583" y="6371579"/>
            <a:ext cx="7626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B050"/>
                </a:solidFill>
              </a:rPr>
              <a:t>Word order : “Statement” form. (No auxiliary verb,  Subject + Verb)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83583" y="5750250"/>
            <a:ext cx="7922189" cy="967184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483583" y="5753744"/>
            <a:ext cx="776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RULES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83525" y="5157192"/>
            <a:ext cx="3902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Please send me more publicity materials.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840447" y="3784360"/>
            <a:ext cx="39027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I would be interested to know how many hours of lessons there are each day and whether tuition is private or in groups.</a:t>
            </a:r>
            <a:endParaRPr lang="en-GB" sz="1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752230" y="5049470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If you have a brochure with photographs of the school, I would be pleased to receive a copy.</a:t>
            </a:r>
          </a:p>
        </p:txBody>
      </p:sp>
    </p:spTree>
    <p:extLst>
      <p:ext uri="{BB962C8B-B14F-4D97-AF65-F5344CB8AC3E}">
        <p14:creationId xmlns:p14="http://schemas.microsoft.com/office/powerpoint/2010/main" val="220401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395536" y="182775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7030A0"/>
                </a:solidFill>
              </a:rPr>
              <a:t>Does the example complete the task?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95536" y="885058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Type of text 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94234" y="1637380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Recipient.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95536" y="200671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Register.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051720" y="885058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Letter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050418" y="1652384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Dear Sir / Madam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050418" y="199580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Formal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29611" y="3619061"/>
            <a:ext cx="3902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7030A0"/>
                </a:solidFill>
              </a:rPr>
              <a:t>Content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95536" y="12830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Aim.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050418" y="1283052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Ask for information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13700" y="4079849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How much does a course from July 16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to August 15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cost?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13700" y="4695542"/>
            <a:ext cx="3902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Is the weekly excursion included in the price?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49757" y="5174053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How long are the classes and how many are there per day?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49756" y="5841475"/>
            <a:ext cx="3902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Are classes private or in groups?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29611" y="6244203"/>
            <a:ext cx="3902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Please send me more publicity materials.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9200" y="2535355"/>
            <a:ext cx="3902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7030A0"/>
                </a:solidFill>
              </a:rPr>
              <a:t>Formal letters should have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9611" y="2909500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No contractions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9756" y="3231177"/>
            <a:ext cx="22500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Latinate verbs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75662" y="488641"/>
            <a:ext cx="4248472" cy="56938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Dear Sir / Madam,</a:t>
            </a:r>
          </a:p>
          <a:p>
            <a:endParaRPr lang="en-GB" sz="1400" dirty="0"/>
          </a:p>
          <a:p>
            <a:r>
              <a:rPr lang="en-GB" sz="1400" dirty="0" smtClean="0"/>
              <a:t>I am writing in response to your advertisement, which appeared in last week’s edition of ‘international  Musician’. I am interested in having violin  lessons at your school in the summer and I would like further information about the courses.</a:t>
            </a:r>
          </a:p>
          <a:p>
            <a:endParaRPr lang="en-GB" sz="1400" dirty="0"/>
          </a:p>
          <a:p>
            <a:r>
              <a:rPr lang="en-GB" sz="1400" dirty="0" smtClean="0"/>
              <a:t>Firstly, I would be grateful for details about the classes. I would be interested to know how many hours of lessons there are in each day and whether tuition is individual or in groups.</a:t>
            </a:r>
          </a:p>
          <a:p>
            <a:endParaRPr lang="en-GB" sz="1400" dirty="0"/>
          </a:p>
          <a:p>
            <a:r>
              <a:rPr lang="en-GB" sz="1400" dirty="0" smtClean="0"/>
              <a:t>I also have some queries regarding costs. In particular, I would like to know the price of a one-month course from July to August 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. Could you also indicate whether the cost of excursions is included?</a:t>
            </a:r>
          </a:p>
          <a:p>
            <a:endParaRPr lang="en-GB" sz="1400" dirty="0"/>
          </a:p>
          <a:p>
            <a:r>
              <a:rPr lang="en-GB" sz="1400" dirty="0" smtClean="0"/>
              <a:t>If you have a brochure with photographs of the school, I would be pleased to receive a copy. Thank you in advance for your assistance. I look forward to receiving your reply.</a:t>
            </a:r>
          </a:p>
          <a:p>
            <a:endParaRPr lang="en-GB" sz="1400" dirty="0"/>
          </a:p>
          <a:p>
            <a:r>
              <a:rPr lang="en-GB" sz="1400" dirty="0" smtClean="0"/>
              <a:t>Yours faithfully,</a:t>
            </a:r>
          </a:p>
          <a:p>
            <a:endParaRPr lang="en-GB" sz="1400" dirty="0"/>
          </a:p>
          <a:p>
            <a:r>
              <a:rPr lang="en-GB" sz="1400" dirty="0" smtClean="0"/>
              <a:t>Marianna </a:t>
            </a:r>
            <a:r>
              <a:rPr lang="en-GB" sz="1400" dirty="0" err="1" smtClean="0"/>
              <a:t>LLyina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27822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4675662" y="488641"/>
            <a:ext cx="4248472" cy="56938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Dear Sir / Madam,</a:t>
            </a:r>
          </a:p>
          <a:p>
            <a:endParaRPr lang="en-GB" sz="1400" dirty="0"/>
          </a:p>
          <a:p>
            <a:r>
              <a:rPr lang="en-GB" sz="1400" dirty="0" smtClean="0"/>
              <a:t>I am writing in response to your advertisement, which appeared in last week’s edition of ‘international  Musician’. I am interested in having violin  lessons at your school in the summer and I would like further information about the courses.</a:t>
            </a:r>
          </a:p>
          <a:p>
            <a:endParaRPr lang="en-GB" sz="1400" dirty="0"/>
          </a:p>
          <a:p>
            <a:r>
              <a:rPr lang="en-GB" sz="1400" dirty="0" smtClean="0"/>
              <a:t>Firstly, I would be grateful for details about the classes. I would be interested to know how many hours of lessons there are in each day and whether tuition is individual or in groups.</a:t>
            </a:r>
          </a:p>
          <a:p>
            <a:endParaRPr lang="en-GB" sz="1400" dirty="0"/>
          </a:p>
          <a:p>
            <a:r>
              <a:rPr lang="en-GB" sz="1400" dirty="0" smtClean="0"/>
              <a:t>I also have some queries regarding costs. In particular, I would like to know the price of a one-month course from July to August 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. Could you also indicate whether the cost of excursions is included?</a:t>
            </a:r>
          </a:p>
          <a:p>
            <a:endParaRPr lang="en-GB" sz="1400" dirty="0"/>
          </a:p>
          <a:p>
            <a:r>
              <a:rPr lang="en-GB" sz="1400" dirty="0" smtClean="0"/>
              <a:t>If you have a brochure with photographs of the school, I would be pleased to receive a copy. Thank you in advance for your assistance. I look forward to receiving your reply.</a:t>
            </a:r>
          </a:p>
          <a:p>
            <a:endParaRPr lang="en-GB" sz="1400" dirty="0"/>
          </a:p>
          <a:p>
            <a:r>
              <a:rPr lang="en-GB" sz="1400" dirty="0" smtClean="0"/>
              <a:t>Yours faithfully,</a:t>
            </a:r>
          </a:p>
          <a:p>
            <a:endParaRPr lang="en-GB" sz="1400" dirty="0"/>
          </a:p>
          <a:p>
            <a:r>
              <a:rPr lang="en-GB" sz="1400" dirty="0" smtClean="0"/>
              <a:t>Marianna </a:t>
            </a:r>
            <a:r>
              <a:rPr lang="en-GB" sz="1400" dirty="0" err="1" smtClean="0"/>
              <a:t>LLyina</a:t>
            </a:r>
            <a:endParaRPr lang="en-GB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395536" y="182775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7030A0"/>
                </a:solidFill>
              </a:rPr>
              <a:t>Identify the key phrases to learn for a formal letter.</a:t>
            </a:r>
            <a:endParaRPr lang="en-GB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41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4675662" y="488641"/>
            <a:ext cx="4248472" cy="56938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Dear Sir / Madam,</a:t>
            </a:r>
          </a:p>
          <a:p>
            <a:endParaRPr lang="en-GB" sz="1400" dirty="0"/>
          </a:p>
          <a:p>
            <a:r>
              <a:rPr lang="en-GB" sz="1400" dirty="0" smtClean="0">
                <a:solidFill>
                  <a:srgbClr val="FF0000"/>
                </a:solidFill>
              </a:rPr>
              <a:t>I am writing in response to your advertisement, which appeared in last week’s edition of ‘international  Musician’.</a:t>
            </a:r>
            <a:r>
              <a:rPr lang="en-GB" sz="1400" dirty="0" smtClean="0"/>
              <a:t> </a:t>
            </a:r>
            <a:r>
              <a:rPr lang="en-GB" sz="1400" dirty="0" smtClean="0">
                <a:solidFill>
                  <a:srgbClr val="7030A0"/>
                </a:solidFill>
              </a:rPr>
              <a:t>I am interested in having </a:t>
            </a:r>
            <a:r>
              <a:rPr lang="en-GB" sz="1400" dirty="0" smtClean="0"/>
              <a:t>violin  lessons at your school in the summer and </a:t>
            </a:r>
            <a:r>
              <a:rPr lang="en-GB" sz="1400" dirty="0" smtClean="0">
                <a:solidFill>
                  <a:srgbClr val="00B050"/>
                </a:solidFill>
              </a:rPr>
              <a:t>I would like further information about</a:t>
            </a:r>
            <a:r>
              <a:rPr lang="en-GB" sz="1400" dirty="0" smtClean="0"/>
              <a:t> the courses.</a:t>
            </a:r>
          </a:p>
          <a:p>
            <a:endParaRPr lang="en-GB" sz="1400" dirty="0"/>
          </a:p>
          <a:p>
            <a:r>
              <a:rPr lang="en-GB" sz="1400" dirty="0" smtClean="0"/>
              <a:t>Firstly, I would be grateful for details about the classes. I would be interested to know how many hours of lessons there are in each day and whether tuition is individual or in groups.</a:t>
            </a:r>
          </a:p>
          <a:p>
            <a:endParaRPr lang="en-GB" sz="1400" dirty="0"/>
          </a:p>
          <a:p>
            <a:r>
              <a:rPr lang="en-GB" sz="1400" dirty="0" smtClean="0">
                <a:solidFill>
                  <a:srgbClr val="FFC000"/>
                </a:solidFill>
              </a:rPr>
              <a:t>I also have some queries </a:t>
            </a:r>
            <a:r>
              <a:rPr lang="en-GB" sz="1400" dirty="0" smtClean="0"/>
              <a:t>regarding costs. In particular, I would like to know the price of a one-month course from July to August 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. Could you also indicate whether the cost of excursions is included?</a:t>
            </a:r>
          </a:p>
          <a:p>
            <a:endParaRPr lang="en-GB" sz="1400" dirty="0"/>
          </a:p>
          <a:p>
            <a:r>
              <a:rPr lang="en-GB" sz="1400" dirty="0" smtClean="0"/>
              <a:t>If you have a brochure with photographs of the school, I would be pleased to receive a copy. </a:t>
            </a:r>
            <a:r>
              <a:rPr lang="en-GB" sz="1400" dirty="0" smtClean="0">
                <a:solidFill>
                  <a:srgbClr val="0070C0"/>
                </a:solidFill>
              </a:rPr>
              <a:t>Thank you in advance for your assistance. I look forward to receiving your reply.</a:t>
            </a:r>
          </a:p>
          <a:p>
            <a:endParaRPr lang="en-GB" sz="1400" dirty="0"/>
          </a:p>
          <a:p>
            <a:r>
              <a:rPr lang="en-GB" sz="1400" dirty="0" smtClean="0"/>
              <a:t>Yours faithfully,</a:t>
            </a:r>
          </a:p>
          <a:p>
            <a:endParaRPr lang="en-GB" sz="1400" dirty="0"/>
          </a:p>
          <a:p>
            <a:r>
              <a:rPr lang="en-GB" sz="1400" dirty="0" smtClean="0"/>
              <a:t>Marianna </a:t>
            </a:r>
            <a:r>
              <a:rPr lang="en-GB" sz="1400" dirty="0" err="1" smtClean="0"/>
              <a:t>LLyina</a:t>
            </a:r>
            <a:endParaRPr lang="en-GB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395536" y="182775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7030A0"/>
                </a:solidFill>
              </a:rPr>
              <a:t>Identify the key phrases to learn for a formal letter.</a:t>
            </a:r>
            <a:endParaRPr lang="en-GB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61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395536" y="182775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7030A0"/>
                </a:solidFill>
              </a:rPr>
              <a:t>Asking for information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4227" y="836712"/>
            <a:ext cx="3902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Look at the following direct question. 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07726" y="1854093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How much does a course from July 16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to August 15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cost?</a:t>
            </a:r>
          </a:p>
        </p:txBody>
      </p:sp>
    </p:spTree>
    <p:extLst>
      <p:ext uri="{BB962C8B-B14F-4D97-AF65-F5344CB8AC3E}">
        <p14:creationId xmlns:p14="http://schemas.microsoft.com/office/powerpoint/2010/main" val="25269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395536" y="182775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7030A0"/>
                </a:solidFill>
              </a:rPr>
              <a:t>Asking for information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4227" y="836712"/>
            <a:ext cx="3902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Look at the following direct question. 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07726" y="1854093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How much does a course from July 16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to August 15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cost?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760976" y="842090"/>
            <a:ext cx="39027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How would you write it as an indirect question?</a:t>
            </a:r>
          </a:p>
        </p:txBody>
      </p:sp>
    </p:spTree>
    <p:extLst>
      <p:ext uri="{BB962C8B-B14F-4D97-AF65-F5344CB8AC3E}">
        <p14:creationId xmlns:p14="http://schemas.microsoft.com/office/powerpoint/2010/main" val="374451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395536" y="182775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7030A0"/>
                </a:solidFill>
              </a:rPr>
              <a:t>Asking for information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4227" y="836712"/>
            <a:ext cx="3902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Look at the following direct question. 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07726" y="1854093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How much does a course from July 16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to August 15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cost?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752233" y="1854093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I would like to know how much a course from July 16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to August 15</a:t>
            </a:r>
            <a:r>
              <a:rPr lang="en-GB" sz="1400" b="1" baseline="30000" dirty="0" smtClean="0"/>
              <a:t>th</a:t>
            </a:r>
            <a:r>
              <a:rPr lang="en-GB" sz="1400" b="1" dirty="0"/>
              <a:t> </a:t>
            </a:r>
            <a:r>
              <a:rPr lang="en-GB" sz="1400" b="1" dirty="0" smtClean="0"/>
              <a:t>costs?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760976" y="842090"/>
            <a:ext cx="3902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Which is the correct indirect question?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779863" y="3068960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I would like to know how much does a course from July 16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to August 15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cost?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4760976" y="2436568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I would like to know how much a course from July 16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to August 15</a:t>
            </a:r>
            <a:r>
              <a:rPr lang="en-GB" sz="1400" b="1" baseline="30000" dirty="0" smtClean="0"/>
              <a:t>th</a:t>
            </a:r>
            <a:r>
              <a:rPr lang="en-GB" sz="1400" b="1" dirty="0"/>
              <a:t> </a:t>
            </a:r>
            <a:r>
              <a:rPr lang="en-GB" sz="1400" b="1" dirty="0" smtClean="0"/>
              <a:t>costs</a:t>
            </a:r>
            <a:r>
              <a:rPr lang="en-GB" sz="1400" b="1" dirty="0" smtClean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7698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395536" y="182775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7030A0"/>
                </a:solidFill>
              </a:rPr>
              <a:t>Asking for information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4227" y="836712"/>
            <a:ext cx="3902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Look at the following direct question. 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07726" y="1854093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How much does a course from July 16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to August 15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cost?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752233" y="1854093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I would like to know how much a course from July 16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to August 15</a:t>
            </a:r>
            <a:r>
              <a:rPr lang="en-GB" sz="1400" b="1" baseline="30000" dirty="0" smtClean="0"/>
              <a:t>th</a:t>
            </a:r>
            <a:r>
              <a:rPr lang="en-GB" sz="1400" b="1" dirty="0"/>
              <a:t> </a:t>
            </a:r>
            <a:r>
              <a:rPr lang="en-GB" sz="1400" b="1" dirty="0" smtClean="0"/>
              <a:t>costs?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760976" y="842090"/>
            <a:ext cx="3902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Which is the correct indirect question?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779863" y="3068960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I would like to know how much does a course from July 16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to August 15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cost?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4760976" y="2436568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B050"/>
                </a:solidFill>
              </a:rPr>
              <a:t>I would like to know how much a course from July 16</a:t>
            </a:r>
            <a:r>
              <a:rPr lang="en-GB" sz="1400" b="1" baseline="30000" dirty="0" smtClean="0">
                <a:solidFill>
                  <a:srgbClr val="00B050"/>
                </a:solidFill>
              </a:rPr>
              <a:t>th</a:t>
            </a:r>
            <a:r>
              <a:rPr lang="en-GB" sz="1400" b="1" dirty="0" smtClean="0">
                <a:solidFill>
                  <a:srgbClr val="00B050"/>
                </a:solidFill>
              </a:rPr>
              <a:t> to August 15</a:t>
            </a:r>
            <a:r>
              <a:rPr lang="en-GB" sz="1400" b="1" baseline="30000" dirty="0" smtClean="0">
                <a:solidFill>
                  <a:srgbClr val="00B050"/>
                </a:solidFill>
              </a:rPr>
              <a:t>th</a:t>
            </a:r>
            <a:r>
              <a:rPr lang="en-GB" sz="1400" b="1" dirty="0">
                <a:solidFill>
                  <a:srgbClr val="00B050"/>
                </a:solidFill>
              </a:rPr>
              <a:t> </a:t>
            </a:r>
            <a:r>
              <a:rPr lang="en-GB" sz="1400" b="1" dirty="0" smtClean="0">
                <a:solidFill>
                  <a:srgbClr val="00B050"/>
                </a:solidFill>
              </a:rPr>
              <a:t>costs.</a:t>
            </a:r>
          </a:p>
        </p:txBody>
      </p:sp>
    </p:spTree>
    <p:extLst>
      <p:ext uri="{BB962C8B-B14F-4D97-AF65-F5344CB8AC3E}">
        <p14:creationId xmlns:p14="http://schemas.microsoft.com/office/powerpoint/2010/main" val="406182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395536" y="182775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7030A0"/>
                </a:solidFill>
              </a:rPr>
              <a:t>Asking for information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4227" y="836712"/>
            <a:ext cx="3902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Look at the following direct question. 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07726" y="1854093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How much does a course from July 16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to August 15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cost?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752233" y="1854093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I would like to know how much a course from July 16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to August 15</a:t>
            </a:r>
            <a:r>
              <a:rPr lang="en-GB" sz="1400" b="1" baseline="30000" dirty="0" smtClean="0"/>
              <a:t>th</a:t>
            </a:r>
            <a:r>
              <a:rPr lang="en-GB" sz="1400" b="1" dirty="0"/>
              <a:t> </a:t>
            </a:r>
            <a:r>
              <a:rPr lang="en-GB" sz="1400" b="1" dirty="0" smtClean="0"/>
              <a:t>costs</a:t>
            </a:r>
            <a:r>
              <a:rPr lang="en-GB" sz="1400" b="1" dirty="0" smtClean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760976" y="842090"/>
            <a:ext cx="3902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Which is the correct indirect question?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779863" y="3068960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I would like to know how much does a course from July 16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to August 15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cost?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4760976" y="2436568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B050"/>
                </a:solidFill>
              </a:rPr>
              <a:t>I would like to know how much a course from July 16</a:t>
            </a:r>
            <a:r>
              <a:rPr lang="en-GB" sz="1400" b="1" baseline="30000" dirty="0" smtClean="0">
                <a:solidFill>
                  <a:srgbClr val="00B050"/>
                </a:solidFill>
              </a:rPr>
              <a:t>th</a:t>
            </a:r>
            <a:r>
              <a:rPr lang="en-GB" sz="1400" b="1" dirty="0" smtClean="0">
                <a:solidFill>
                  <a:srgbClr val="00B050"/>
                </a:solidFill>
              </a:rPr>
              <a:t> to August 15</a:t>
            </a:r>
            <a:r>
              <a:rPr lang="en-GB" sz="1400" b="1" baseline="30000" dirty="0" smtClean="0">
                <a:solidFill>
                  <a:srgbClr val="00B050"/>
                </a:solidFill>
              </a:rPr>
              <a:t>th</a:t>
            </a:r>
            <a:r>
              <a:rPr lang="en-GB" sz="1400" b="1" dirty="0">
                <a:solidFill>
                  <a:srgbClr val="00B050"/>
                </a:solidFill>
              </a:rPr>
              <a:t> </a:t>
            </a:r>
            <a:r>
              <a:rPr lang="en-GB" sz="1400" b="1" dirty="0" smtClean="0">
                <a:solidFill>
                  <a:srgbClr val="00B050"/>
                </a:solidFill>
              </a:rPr>
              <a:t>costs.</a:t>
            </a:r>
          </a:p>
        </p:txBody>
      </p:sp>
    </p:spTree>
    <p:extLst>
      <p:ext uri="{BB962C8B-B14F-4D97-AF65-F5344CB8AC3E}">
        <p14:creationId xmlns:p14="http://schemas.microsoft.com/office/powerpoint/2010/main" val="109061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395536" y="182775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7030A0"/>
                </a:solidFill>
              </a:rPr>
              <a:t>Asking for information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4227" y="836712"/>
            <a:ext cx="3902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Look at the following direct question. 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07726" y="1854093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How much does a course from July 16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to August 15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cost?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752233" y="1854093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I would like to know how much a course from July 16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to August 15</a:t>
            </a:r>
            <a:r>
              <a:rPr lang="en-GB" sz="1400" b="1" baseline="30000" dirty="0" smtClean="0"/>
              <a:t>th</a:t>
            </a:r>
            <a:r>
              <a:rPr lang="en-GB" sz="1400" b="1" dirty="0"/>
              <a:t> </a:t>
            </a:r>
            <a:r>
              <a:rPr lang="en-GB" sz="1400" b="1" dirty="0" smtClean="0"/>
              <a:t>costs</a:t>
            </a:r>
            <a:r>
              <a:rPr lang="en-GB" sz="1400" b="1" dirty="0" smtClean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760976" y="842090"/>
            <a:ext cx="3902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Which is the correct indirect question?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779863" y="3068960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I would like to know how much </a:t>
            </a:r>
            <a:r>
              <a:rPr lang="en-GB" sz="1400" b="1" dirty="0" smtClean="0">
                <a:solidFill>
                  <a:srgbClr val="FF0000"/>
                </a:solidFill>
              </a:rPr>
              <a:t>does</a:t>
            </a:r>
            <a:r>
              <a:rPr lang="en-GB" sz="1400" b="1" dirty="0" smtClean="0"/>
              <a:t> a course from July 16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to August 15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</a:t>
            </a:r>
            <a:r>
              <a:rPr lang="en-GB" sz="1400" b="1" dirty="0" smtClean="0">
                <a:solidFill>
                  <a:srgbClr val="FF0000"/>
                </a:solidFill>
              </a:rPr>
              <a:t>cost?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4760976" y="2436568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B050"/>
                </a:solidFill>
              </a:rPr>
              <a:t>I would like to know how much a course from July 16</a:t>
            </a:r>
            <a:r>
              <a:rPr lang="en-GB" sz="1400" b="1" baseline="30000" dirty="0" smtClean="0">
                <a:solidFill>
                  <a:srgbClr val="00B050"/>
                </a:solidFill>
              </a:rPr>
              <a:t>th</a:t>
            </a:r>
            <a:r>
              <a:rPr lang="en-GB" sz="1400" b="1" dirty="0" smtClean="0">
                <a:solidFill>
                  <a:srgbClr val="00B050"/>
                </a:solidFill>
              </a:rPr>
              <a:t> to August 15</a:t>
            </a:r>
            <a:r>
              <a:rPr lang="en-GB" sz="1400" b="1" baseline="30000" dirty="0" smtClean="0">
                <a:solidFill>
                  <a:srgbClr val="00B050"/>
                </a:solidFill>
              </a:rPr>
              <a:t>th</a:t>
            </a:r>
            <a:r>
              <a:rPr lang="en-GB" sz="1400" b="1" dirty="0">
                <a:solidFill>
                  <a:srgbClr val="00B050"/>
                </a:solidFill>
              </a:rPr>
              <a:t> </a:t>
            </a:r>
            <a:r>
              <a:rPr lang="en-GB" sz="1400" b="1" dirty="0" smtClean="0">
                <a:solidFill>
                  <a:srgbClr val="00B050"/>
                </a:solidFill>
              </a:rPr>
              <a:t>costs.</a:t>
            </a:r>
          </a:p>
        </p:txBody>
      </p:sp>
      <p:sp>
        <p:nvSpPr>
          <p:cNvPr id="3" name="Rectangle 2"/>
          <p:cNvSpPr/>
          <p:nvPr/>
        </p:nvSpPr>
        <p:spPr>
          <a:xfrm>
            <a:off x="483583" y="5750250"/>
            <a:ext cx="7922189" cy="967184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483583" y="5753744"/>
            <a:ext cx="776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RULES</a:t>
            </a:r>
          </a:p>
        </p:txBody>
      </p:sp>
    </p:spTree>
    <p:extLst>
      <p:ext uri="{BB962C8B-B14F-4D97-AF65-F5344CB8AC3E}">
        <p14:creationId xmlns:p14="http://schemas.microsoft.com/office/powerpoint/2010/main" val="117576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395536" y="182775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7030A0"/>
                </a:solidFill>
              </a:rPr>
              <a:t>Asking for information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4227" y="836712"/>
            <a:ext cx="3902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Look at the following direct question. 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07726" y="1854093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How much does a course from July 16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to August 15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cost?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752233" y="1854093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I would like to know how much a course from July 16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to August 15</a:t>
            </a:r>
            <a:r>
              <a:rPr lang="en-GB" sz="1400" b="1" baseline="30000" dirty="0" smtClean="0"/>
              <a:t>th</a:t>
            </a:r>
            <a:r>
              <a:rPr lang="en-GB" sz="1400" b="1" dirty="0"/>
              <a:t> </a:t>
            </a:r>
            <a:r>
              <a:rPr lang="en-GB" sz="1400" b="1" dirty="0" smtClean="0"/>
              <a:t>costs</a:t>
            </a:r>
            <a:r>
              <a:rPr lang="en-GB" sz="1400" b="1" dirty="0" smtClean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760976" y="842090"/>
            <a:ext cx="3902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Which is the correct indirect question?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779863" y="3068960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I would like to know how much </a:t>
            </a:r>
            <a:r>
              <a:rPr lang="en-GB" sz="1400" b="1" dirty="0" smtClean="0">
                <a:solidFill>
                  <a:srgbClr val="FF0000"/>
                </a:solidFill>
              </a:rPr>
              <a:t>does</a:t>
            </a:r>
            <a:r>
              <a:rPr lang="en-GB" sz="1400" b="1" dirty="0" smtClean="0"/>
              <a:t> a course from July 16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to August 15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</a:t>
            </a:r>
            <a:r>
              <a:rPr lang="en-GB" sz="1400" b="1" dirty="0" smtClean="0">
                <a:solidFill>
                  <a:srgbClr val="FF0000"/>
                </a:solidFill>
              </a:rPr>
              <a:t>cost?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4760976" y="2436568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B050"/>
                </a:solidFill>
              </a:rPr>
              <a:t>I would like to know how much a course from July 16</a:t>
            </a:r>
            <a:r>
              <a:rPr lang="en-GB" sz="1400" b="1" baseline="30000" dirty="0" smtClean="0">
                <a:solidFill>
                  <a:srgbClr val="00B050"/>
                </a:solidFill>
              </a:rPr>
              <a:t>th</a:t>
            </a:r>
            <a:r>
              <a:rPr lang="en-GB" sz="1400" b="1" dirty="0" smtClean="0">
                <a:solidFill>
                  <a:srgbClr val="00B050"/>
                </a:solidFill>
              </a:rPr>
              <a:t> to August 15</a:t>
            </a:r>
            <a:r>
              <a:rPr lang="en-GB" sz="1400" b="1" baseline="30000" dirty="0" smtClean="0">
                <a:solidFill>
                  <a:srgbClr val="00B050"/>
                </a:solidFill>
              </a:rPr>
              <a:t>th</a:t>
            </a:r>
            <a:r>
              <a:rPr lang="en-GB" sz="1400" b="1" dirty="0">
                <a:solidFill>
                  <a:srgbClr val="00B050"/>
                </a:solidFill>
              </a:rPr>
              <a:t> </a:t>
            </a:r>
            <a:r>
              <a:rPr lang="en-GB" sz="1400" b="1" dirty="0" smtClean="0">
                <a:solidFill>
                  <a:srgbClr val="00B050"/>
                </a:solidFill>
              </a:rPr>
              <a:t>costs.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3583" y="6033025"/>
            <a:ext cx="53995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B050"/>
                </a:solidFill>
              </a:rPr>
              <a:t>Check if the sentence needs a question mark!</a:t>
            </a:r>
          </a:p>
        </p:txBody>
      </p:sp>
      <p:sp>
        <p:nvSpPr>
          <p:cNvPr id="3" name="Rectangle 2"/>
          <p:cNvSpPr/>
          <p:nvPr/>
        </p:nvSpPr>
        <p:spPr>
          <a:xfrm>
            <a:off x="483583" y="5750250"/>
            <a:ext cx="7922189" cy="967184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483583" y="5753744"/>
            <a:ext cx="776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RULES</a:t>
            </a:r>
          </a:p>
        </p:txBody>
      </p:sp>
    </p:spTree>
    <p:extLst>
      <p:ext uri="{BB962C8B-B14F-4D97-AF65-F5344CB8AC3E}">
        <p14:creationId xmlns:p14="http://schemas.microsoft.com/office/powerpoint/2010/main" val="349048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395536" y="182775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7030A0"/>
                </a:solidFill>
              </a:rPr>
              <a:t>Asking for information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4227" y="836712"/>
            <a:ext cx="3902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Look at the following direct question. 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07726" y="1854093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How much does a course from July 16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to August 15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cost?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752233" y="1854093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I would like to know how much a course from July 16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to August 15</a:t>
            </a:r>
            <a:r>
              <a:rPr lang="en-GB" sz="1400" b="1" baseline="30000" dirty="0" smtClean="0"/>
              <a:t>th</a:t>
            </a:r>
            <a:r>
              <a:rPr lang="en-GB" sz="1400" b="1" dirty="0"/>
              <a:t> </a:t>
            </a:r>
            <a:r>
              <a:rPr lang="en-GB" sz="1400" b="1" dirty="0" smtClean="0"/>
              <a:t>costs</a:t>
            </a:r>
            <a:r>
              <a:rPr lang="en-GB" sz="1400" b="1" dirty="0" smtClean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760976" y="842090"/>
            <a:ext cx="3902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Which is the correct indirect question?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779863" y="3068960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I would like to know how much </a:t>
            </a:r>
            <a:r>
              <a:rPr lang="en-GB" sz="1400" b="1" dirty="0" smtClean="0">
                <a:solidFill>
                  <a:srgbClr val="FF0000"/>
                </a:solidFill>
              </a:rPr>
              <a:t>does</a:t>
            </a:r>
            <a:r>
              <a:rPr lang="en-GB" sz="1400" b="1" dirty="0" smtClean="0"/>
              <a:t> a course from July 16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to August 15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</a:t>
            </a:r>
            <a:r>
              <a:rPr lang="en-GB" sz="1400" b="1" dirty="0" smtClean="0">
                <a:solidFill>
                  <a:srgbClr val="FF0000"/>
                </a:solidFill>
              </a:rPr>
              <a:t>cost?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4760976" y="2436568"/>
            <a:ext cx="39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B050"/>
                </a:solidFill>
              </a:rPr>
              <a:t>I would like to know how much a course from July 16</a:t>
            </a:r>
            <a:r>
              <a:rPr lang="en-GB" sz="1400" b="1" baseline="30000" dirty="0" smtClean="0">
                <a:solidFill>
                  <a:srgbClr val="00B050"/>
                </a:solidFill>
              </a:rPr>
              <a:t>th</a:t>
            </a:r>
            <a:r>
              <a:rPr lang="en-GB" sz="1400" b="1" dirty="0" smtClean="0">
                <a:solidFill>
                  <a:srgbClr val="00B050"/>
                </a:solidFill>
              </a:rPr>
              <a:t> to August 15</a:t>
            </a:r>
            <a:r>
              <a:rPr lang="en-GB" sz="1400" b="1" baseline="30000" dirty="0" smtClean="0">
                <a:solidFill>
                  <a:srgbClr val="00B050"/>
                </a:solidFill>
              </a:rPr>
              <a:t>th</a:t>
            </a:r>
            <a:r>
              <a:rPr lang="en-GB" sz="1400" b="1" dirty="0">
                <a:solidFill>
                  <a:srgbClr val="00B050"/>
                </a:solidFill>
              </a:rPr>
              <a:t> </a:t>
            </a:r>
            <a:r>
              <a:rPr lang="en-GB" sz="1400" b="1" dirty="0" smtClean="0">
                <a:solidFill>
                  <a:srgbClr val="00B050"/>
                </a:solidFill>
              </a:rPr>
              <a:t>costs.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3583" y="6033025"/>
            <a:ext cx="53995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B050"/>
                </a:solidFill>
              </a:rPr>
              <a:t>Check if the sentence needs a question mark!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3583" y="6371579"/>
            <a:ext cx="7626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B050"/>
                </a:solidFill>
              </a:rPr>
              <a:t>Word order : “Statement” form. (No auxiliary verb,  Subject + Verb)</a:t>
            </a:r>
          </a:p>
        </p:txBody>
      </p:sp>
      <p:sp>
        <p:nvSpPr>
          <p:cNvPr id="3" name="Rectangle 2"/>
          <p:cNvSpPr/>
          <p:nvPr/>
        </p:nvSpPr>
        <p:spPr>
          <a:xfrm>
            <a:off x="483583" y="5750250"/>
            <a:ext cx="7922189" cy="967184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483583" y="5753744"/>
            <a:ext cx="776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RULES</a:t>
            </a:r>
          </a:p>
        </p:txBody>
      </p:sp>
    </p:spTree>
    <p:extLst>
      <p:ext uri="{BB962C8B-B14F-4D97-AF65-F5344CB8AC3E}">
        <p14:creationId xmlns:p14="http://schemas.microsoft.com/office/powerpoint/2010/main" val="416287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1898</Words>
  <Application>Microsoft Office PowerPoint</Application>
  <PresentationFormat>Экран (4:3)</PresentationFormat>
  <Paragraphs>195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</dc:creator>
  <cp:lastModifiedBy>Natalia</cp:lastModifiedBy>
  <cp:revision>232</cp:revision>
  <dcterms:created xsi:type="dcterms:W3CDTF">2012-04-15T20:15:24Z</dcterms:created>
  <dcterms:modified xsi:type="dcterms:W3CDTF">2013-04-21T23:00:18Z</dcterms:modified>
</cp:coreProperties>
</file>